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36" r:id="rId6"/>
    <p:sldId id="350" r:id="rId7"/>
    <p:sldId id="349" r:id="rId8"/>
    <p:sldId id="338" r:id="rId9"/>
    <p:sldId id="339" r:id="rId10"/>
    <p:sldId id="348" r:id="rId11"/>
    <p:sldId id="345" r:id="rId12"/>
    <p:sldId id="352" r:id="rId13"/>
    <p:sldId id="353" r:id="rId14"/>
    <p:sldId id="3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D9CE8-03F2-416A-8555-01A13D0A3A37}" v="71" dt="2025-12-04T03:22:20.520"/>
    <p1510:client id="{D4F430CE-554B-4973-96B2-974CFBEE937C}" v="18" dt="2025-12-03T23:21:22.04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94" autoAdjust="0"/>
  </p:normalViewPr>
  <p:slideViewPr>
    <p:cSldViewPr snapToGrid="0">
      <p:cViewPr varScale="1">
        <p:scale>
          <a:sx n="152" d="100"/>
          <a:sy n="152" d="100"/>
        </p:scale>
        <p:origin x="588" y="1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AB6F5-5387-4822-9824-DBA289E3FD1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28F1FC-0FF4-4560-A760-96BC7BB9C014}">
      <dgm:prSet phldrT="[Text]" phldr="0"/>
      <dgm:spPr/>
      <dgm:t>
        <a:bodyPr/>
        <a:lstStyle/>
        <a:p>
          <a:r>
            <a:rPr lang="en-US" dirty="0"/>
            <a:t>Simulated Data </a:t>
          </a:r>
        </a:p>
      </dgm:t>
    </dgm:pt>
    <dgm:pt modelId="{95409032-4981-46E1-8809-AACF4DAA1F04}" type="parTrans" cxnId="{1334221E-D4C6-4104-B2C5-726AD2291868}">
      <dgm:prSet/>
      <dgm:spPr/>
      <dgm:t>
        <a:bodyPr/>
        <a:lstStyle/>
        <a:p>
          <a:endParaRPr lang="en-US"/>
        </a:p>
      </dgm:t>
    </dgm:pt>
    <dgm:pt modelId="{3F7E1E3F-9809-45CC-8ABC-43FF6698EF0E}" type="sibTrans" cxnId="{1334221E-D4C6-4104-B2C5-726AD2291868}">
      <dgm:prSet/>
      <dgm:spPr/>
      <dgm:t>
        <a:bodyPr/>
        <a:lstStyle/>
        <a:p>
          <a:endParaRPr lang="en-US"/>
        </a:p>
      </dgm:t>
    </dgm:pt>
    <dgm:pt modelId="{D011F231-3FE6-4937-A7C0-A8CFB1D4FC9D}">
      <dgm:prSet phldrT="[Text]" phldr="0"/>
      <dgm:spPr/>
      <dgm:t>
        <a:bodyPr/>
        <a:lstStyle/>
        <a:p>
          <a:r>
            <a:rPr lang="en-US" dirty="0"/>
            <a:t>Artist Approval </a:t>
          </a:r>
        </a:p>
      </dgm:t>
    </dgm:pt>
    <dgm:pt modelId="{3DA6A2FE-80B3-482C-81BD-9777B9B8DEB2}" type="parTrans" cxnId="{80DF10EB-C3FE-4BBE-A84B-7D27E6375286}">
      <dgm:prSet/>
      <dgm:spPr/>
      <dgm:t>
        <a:bodyPr/>
        <a:lstStyle/>
        <a:p>
          <a:endParaRPr lang="en-US"/>
        </a:p>
      </dgm:t>
    </dgm:pt>
    <dgm:pt modelId="{0438FD18-03FD-4793-BFA6-E78AA341EE48}" type="sibTrans" cxnId="{80DF10EB-C3FE-4BBE-A84B-7D27E6375286}">
      <dgm:prSet/>
      <dgm:spPr/>
      <dgm:t>
        <a:bodyPr/>
        <a:lstStyle/>
        <a:p>
          <a:endParaRPr lang="en-US"/>
        </a:p>
      </dgm:t>
    </dgm:pt>
    <dgm:pt modelId="{BC3920B7-7F72-467F-AC97-9EF4A928847A}">
      <dgm:prSet phldrT="[Text]" phldr="0"/>
      <dgm:spPr/>
      <dgm:t>
        <a:bodyPr/>
        <a:lstStyle/>
        <a:p>
          <a:r>
            <a:rPr lang="en-US" dirty="0"/>
            <a:t>Scoring Engine</a:t>
          </a:r>
        </a:p>
      </dgm:t>
    </dgm:pt>
    <dgm:pt modelId="{1518801D-B9CC-423C-B1BA-98B35E5E1BE0}" type="parTrans" cxnId="{A38B96C9-ABAE-45CB-96ED-B6B51BCF48B6}">
      <dgm:prSet/>
      <dgm:spPr/>
      <dgm:t>
        <a:bodyPr/>
        <a:lstStyle/>
        <a:p>
          <a:endParaRPr lang="en-US"/>
        </a:p>
      </dgm:t>
    </dgm:pt>
    <dgm:pt modelId="{23ED54F0-3F19-4A57-9F9F-F3E9F42516C4}" type="sibTrans" cxnId="{A38B96C9-ABAE-45CB-96ED-B6B51BCF48B6}">
      <dgm:prSet/>
      <dgm:spPr/>
      <dgm:t>
        <a:bodyPr/>
        <a:lstStyle/>
        <a:p>
          <a:endParaRPr lang="en-US"/>
        </a:p>
      </dgm:t>
    </dgm:pt>
    <dgm:pt modelId="{1F6D6256-F086-4615-BA2A-D12B3F4DDBBB}">
      <dgm:prSet phldrT="[Text]" phldr="0"/>
      <dgm:spPr/>
      <dgm:t>
        <a:bodyPr/>
        <a:lstStyle/>
        <a:p>
          <a:r>
            <a:rPr lang="en-US" dirty="0"/>
            <a:t> AI Draft Reply</a:t>
          </a:r>
        </a:p>
      </dgm:t>
    </dgm:pt>
    <dgm:pt modelId="{467ECB37-F09F-4DB6-AF1E-6EDAF2C9E1E8}" type="parTrans" cxnId="{564CD627-3495-41D1-B7A9-5E5FE0C029B0}">
      <dgm:prSet/>
      <dgm:spPr/>
      <dgm:t>
        <a:bodyPr/>
        <a:lstStyle/>
        <a:p>
          <a:endParaRPr lang="en-US"/>
        </a:p>
      </dgm:t>
    </dgm:pt>
    <dgm:pt modelId="{9B0D5A5E-1C5F-4801-B8EF-06C95F803700}" type="sibTrans" cxnId="{564CD627-3495-41D1-B7A9-5E5FE0C029B0}">
      <dgm:prSet/>
      <dgm:spPr/>
      <dgm:t>
        <a:bodyPr/>
        <a:lstStyle/>
        <a:p>
          <a:endParaRPr lang="en-US"/>
        </a:p>
      </dgm:t>
    </dgm:pt>
    <dgm:pt modelId="{4B22CACB-78A7-4BDD-A7BA-431CE354503B}">
      <dgm:prSet/>
      <dgm:spPr/>
      <dgm:t>
        <a:bodyPr/>
        <a:lstStyle/>
        <a:p>
          <a:r>
            <a:rPr lang="en-US"/>
            <a:t>KPI Dashboard</a:t>
          </a:r>
        </a:p>
      </dgm:t>
    </dgm:pt>
    <dgm:pt modelId="{F1AA426C-4153-4E8F-8AFC-0AB2090ED6EC}" type="parTrans" cxnId="{BC5CE083-B675-4780-BB58-A901189CBC18}">
      <dgm:prSet/>
      <dgm:spPr/>
      <dgm:t>
        <a:bodyPr/>
        <a:lstStyle/>
        <a:p>
          <a:endParaRPr lang="en-US"/>
        </a:p>
      </dgm:t>
    </dgm:pt>
    <dgm:pt modelId="{DB7210A7-2565-4373-BE6A-B66DA3865FB7}" type="sibTrans" cxnId="{BC5CE083-B675-4780-BB58-A901189CBC18}">
      <dgm:prSet/>
      <dgm:spPr/>
      <dgm:t>
        <a:bodyPr/>
        <a:lstStyle/>
        <a:p>
          <a:endParaRPr lang="en-US"/>
        </a:p>
      </dgm:t>
    </dgm:pt>
    <dgm:pt modelId="{C59E50FC-84E8-40A7-B32B-EF896ED143CB}" type="pres">
      <dgm:prSet presAssocID="{949AB6F5-5387-4822-9824-DBA289E3FD18}" presName="Name0" presStyleCnt="0">
        <dgm:presLayoutVars>
          <dgm:dir/>
          <dgm:resizeHandles val="exact"/>
        </dgm:presLayoutVars>
      </dgm:prSet>
      <dgm:spPr/>
    </dgm:pt>
    <dgm:pt modelId="{2E143A12-9412-4FCA-B2A5-06C4A1E799CC}" type="pres">
      <dgm:prSet presAssocID="{2D28F1FC-0FF4-4560-A760-96BC7BB9C014}" presName="node" presStyleLbl="node1" presStyleIdx="0" presStyleCnt="5">
        <dgm:presLayoutVars>
          <dgm:bulletEnabled val="1"/>
        </dgm:presLayoutVars>
      </dgm:prSet>
      <dgm:spPr/>
    </dgm:pt>
    <dgm:pt modelId="{F740B9C0-E2D9-4423-80E1-4CEC775E2F38}" type="pres">
      <dgm:prSet presAssocID="{3F7E1E3F-9809-45CC-8ABC-43FF6698EF0E}" presName="sibTrans" presStyleLbl="sibTrans2D1" presStyleIdx="0" presStyleCnt="4"/>
      <dgm:spPr/>
    </dgm:pt>
    <dgm:pt modelId="{584AECA4-F4C2-4CDD-BE46-7338A4A00106}" type="pres">
      <dgm:prSet presAssocID="{3F7E1E3F-9809-45CC-8ABC-43FF6698EF0E}" presName="connectorText" presStyleLbl="sibTrans2D1" presStyleIdx="0" presStyleCnt="4"/>
      <dgm:spPr/>
    </dgm:pt>
    <dgm:pt modelId="{1822365E-27C6-4EE6-AE56-0B4D2FDF056C}" type="pres">
      <dgm:prSet presAssocID="{BC3920B7-7F72-467F-AC97-9EF4A928847A}" presName="node" presStyleLbl="node1" presStyleIdx="1" presStyleCnt="5">
        <dgm:presLayoutVars>
          <dgm:bulletEnabled val="1"/>
        </dgm:presLayoutVars>
      </dgm:prSet>
      <dgm:spPr/>
    </dgm:pt>
    <dgm:pt modelId="{9B509D49-FD18-4C5C-B849-6CBF93D04C9E}" type="pres">
      <dgm:prSet presAssocID="{23ED54F0-3F19-4A57-9F9F-F3E9F42516C4}" presName="sibTrans" presStyleLbl="sibTrans2D1" presStyleIdx="1" presStyleCnt="4"/>
      <dgm:spPr/>
    </dgm:pt>
    <dgm:pt modelId="{A43317A2-5B6A-4177-9315-A16ED0ED2FAB}" type="pres">
      <dgm:prSet presAssocID="{23ED54F0-3F19-4A57-9F9F-F3E9F42516C4}" presName="connectorText" presStyleLbl="sibTrans2D1" presStyleIdx="1" presStyleCnt="4"/>
      <dgm:spPr/>
    </dgm:pt>
    <dgm:pt modelId="{48EA7EDF-0A41-421B-AC84-97F21E77495B}" type="pres">
      <dgm:prSet presAssocID="{1F6D6256-F086-4615-BA2A-D12B3F4DDBBB}" presName="node" presStyleLbl="node1" presStyleIdx="2" presStyleCnt="5">
        <dgm:presLayoutVars>
          <dgm:bulletEnabled val="1"/>
        </dgm:presLayoutVars>
      </dgm:prSet>
      <dgm:spPr/>
    </dgm:pt>
    <dgm:pt modelId="{B73D8331-1779-4592-8673-7A502116D360}" type="pres">
      <dgm:prSet presAssocID="{9B0D5A5E-1C5F-4801-B8EF-06C95F803700}" presName="sibTrans" presStyleLbl="sibTrans2D1" presStyleIdx="2" presStyleCnt="4"/>
      <dgm:spPr/>
    </dgm:pt>
    <dgm:pt modelId="{C2BFCE18-3D45-4A60-89BC-F3928B1CE731}" type="pres">
      <dgm:prSet presAssocID="{9B0D5A5E-1C5F-4801-B8EF-06C95F803700}" presName="connectorText" presStyleLbl="sibTrans2D1" presStyleIdx="2" presStyleCnt="4"/>
      <dgm:spPr/>
    </dgm:pt>
    <dgm:pt modelId="{290A1ED8-C592-4D10-A3A7-2EA5EDAFC0CA}" type="pres">
      <dgm:prSet presAssocID="{D011F231-3FE6-4937-A7C0-A8CFB1D4FC9D}" presName="node" presStyleLbl="node1" presStyleIdx="3" presStyleCnt="5">
        <dgm:presLayoutVars>
          <dgm:bulletEnabled val="1"/>
        </dgm:presLayoutVars>
      </dgm:prSet>
      <dgm:spPr/>
    </dgm:pt>
    <dgm:pt modelId="{AC975730-87D9-4DA1-B040-B58951321D3F}" type="pres">
      <dgm:prSet presAssocID="{0438FD18-03FD-4793-BFA6-E78AA341EE48}" presName="sibTrans" presStyleLbl="sibTrans2D1" presStyleIdx="3" presStyleCnt="4"/>
      <dgm:spPr/>
    </dgm:pt>
    <dgm:pt modelId="{E744B5F9-3645-4D13-A28F-CAFE22995634}" type="pres">
      <dgm:prSet presAssocID="{0438FD18-03FD-4793-BFA6-E78AA341EE48}" presName="connectorText" presStyleLbl="sibTrans2D1" presStyleIdx="3" presStyleCnt="4"/>
      <dgm:spPr/>
    </dgm:pt>
    <dgm:pt modelId="{1A285C74-B902-42BC-92C6-B65EE6F16226}" type="pres">
      <dgm:prSet presAssocID="{4B22CACB-78A7-4BDD-A7BA-431CE354503B}" presName="node" presStyleLbl="node1" presStyleIdx="4" presStyleCnt="5">
        <dgm:presLayoutVars>
          <dgm:bulletEnabled val="1"/>
        </dgm:presLayoutVars>
      </dgm:prSet>
      <dgm:spPr/>
    </dgm:pt>
  </dgm:ptLst>
  <dgm:cxnLst>
    <dgm:cxn modelId="{7E942002-74E9-4766-AD08-CCFC99F2033A}" type="presOf" srcId="{949AB6F5-5387-4822-9824-DBA289E3FD18}" destId="{C59E50FC-84E8-40A7-B32B-EF896ED143CB}" srcOrd="0" destOrd="0" presId="urn:microsoft.com/office/officeart/2005/8/layout/process1"/>
    <dgm:cxn modelId="{C387590E-15D6-4A8B-9188-8FF1FAF78483}" type="presOf" srcId="{4B22CACB-78A7-4BDD-A7BA-431CE354503B}" destId="{1A285C74-B902-42BC-92C6-B65EE6F16226}" srcOrd="0" destOrd="0" presId="urn:microsoft.com/office/officeart/2005/8/layout/process1"/>
    <dgm:cxn modelId="{1334221E-D4C6-4104-B2C5-726AD2291868}" srcId="{949AB6F5-5387-4822-9824-DBA289E3FD18}" destId="{2D28F1FC-0FF4-4560-A760-96BC7BB9C014}" srcOrd="0" destOrd="0" parTransId="{95409032-4981-46E1-8809-AACF4DAA1F04}" sibTransId="{3F7E1E3F-9809-45CC-8ABC-43FF6698EF0E}"/>
    <dgm:cxn modelId="{564CD627-3495-41D1-B7A9-5E5FE0C029B0}" srcId="{949AB6F5-5387-4822-9824-DBA289E3FD18}" destId="{1F6D6256-F086-4615-BA2A-D12B3F4DDBBB}" srcOrd="2" destOrd="0" parTransId="{467ECB37-F09F-4DB6-AF1E-6EDAF2C9E1E8}" sibTransId="{9B0D5A5E-1C5F-4801-B8EF-06C95F803700}"/>
    <dgm:cxn modelId="{3A507A2B-B79B-4EE2-9741-455C84497172}" type="presOf" srcId="{3F7E1E3F-9809-45CC-8ABC-43FF6698EF0E}" destId="{F740B9C0-E2D9-4423-80E1-4CEC775E2F38}" srcOrd="0" destOrd="0" presId="urn:microsoft.com/office/officeart/2005/8/layout/process1"/>
    <dgm:cxn modelId="{7C5F4C60-046F-44DB-9BEC-FF04DAC507A0}" type="presOf" srcId="{9B0D5A5E-1C5F-4801-B8EF-06C95F803700}" destId="{C2BFCE18-3D45-4A60-89BC-F3928B1CE731}" srcOrd="1" destOrd="0" presId="urn:microsoft.com/office/officeart/2005/8/layout/process1"/>
    <dgm:cxn modelId="{2BD3664E-C9F2-4932-8DB5-E62189DC1FF3}" type="presOf" srcId="{9B0D5A5E-1C5F-4801-B8EF-06C95F803700}" destId="{B73D8331-1779-4592-8673-7A502116D360}" srcOrd="0" destOrd="0" presId="urn:microsoft.com/office/officeart/2005/8/layout/process1"/>
    <dgm:cxn modelId="{BC5CE083-B675-4780-BB58-A901189CBC18}" srcId="{949AB6F5-5387-4822-9824-DBA289E3FD18}" destId="{4B22CACB-78A7-4BDD-A7BA-431CE354503B}" srcOrd="4" destOrd="0" parTransId="{F1AA426C-4153-4E8F-8AFC-0AB2090ED6EC}" sibTransId="{DB7210A7-2565-4373-BE6A-B66DA3865FB7}"/>
    <dgm:cxn modelId="{7F1B9E8E-C039-4266-BB72-B5CB3B7EFCA8}" type="presOf" srcId="{3F7E1E3F-9809-45CC-8ABC-43FF6698EF0E}" destId="{584AECA4-F4C2-4CDD-BE46-7338A4A00106}" srcOrd="1" destOrd="0" presId="urn:microsoft.com/office/officeart/2005/8/layout/process1"/>
    <dgm:cxn modelId="{94796090-C313-463A-88DC-060C428C01CD}" type="presOf" srcId="{23ED54F0-3F19-4A57-9F9F-F3E9F42516C4}" destId="{9B509D49-FD18-4C5C-B849-6CBF93D04C9E}" srcOrd="0" destOrd="0" presId="urn:microsoft.com/office/officeart/2005/8/layout/process1"/>
    <dgm:cxn modelId="{46E40D94-6FAD-4BCA-8E5F-6D75367AF742}" type="presOf" srcId="{1F6D6256-F086-4615-BA2A-D12B3F4DDBBB}" destId="{48EA7EDF-0A41-421B-AC84-97F21E77495B}" srcOrd="0" destOrd="0" presId="urn:microsoft.com/office/officeart/2005/8/layout/process1"/>
    <dgm:cxn modelId="{BC182A9D-011A-4E0B-9763-240136DB32AA}" type="presOf" srcId="{0438FD18-03FD-4793-BFA6-E78AA341EE48}" destId="{AC975730-87D9-4DA1-B040-B58951321D3F}" srcOrd="0" destOrd="0" presId="urn:microsoft.com/office/officeart/2005/8/layout/process1"/>
    <dgm:cxn modelId="{A38B96C9-ABAE-45CB-96ED-B6B51BCF48B6}" srcId="{949AB6F5-5387-4822-9824-DBA289E3FD18}" destId="{BC3920B7-7F72-467F-AC97-9EF4A928847A}" srcOrd="1" destOrd="0" parTransId="{1518801D-B9CC-423C-B1BA-98B35E5E1BE0}" sibTransId="{23ED54F0-3F19-4A57-9F9F-F3E9F42516C4}"/>
    <dgm:cxn modelId="{A36878D2-3BEB-495D-867C-654FBBDEDD99}" type="presOf" srcId="{BC3920B7-7F72-467F-AC97-9EF4A928847A}" destId="{1822365E-27C6-4EE6-AE56-0B4D2FDF056C}" srcOrd="0" destOrd="0" presId="urn:microsoft.com/office/officeart/2005/8/layout/process1"/>
    <dgm:cxn modelId="{E61320DD-58B3-40AC-B4F4-F2826805A748}" type="presOf" srcId="{23ED54F0-3F19-4A57-9F9F-F3E9F42516C4}" destId="{A43317A2-5B6A-4177-9315-A16ED0ED2FAB}" srcOrd="1" destOrd="0" presId="urn:microsoft.com/office/officeart/2005/8/layout/process1"/>
    <dgm:cxn modelId="{F2D6D8DD-3F28-476D-89EB-EC84840A7876}" type="presOf" srcId="{D011F231-3FE6-4937-A7C0-A8CFB1D4FC9D}" destId="{290A1ED8-C592-4D10-A3A7-2EA5EDAFC0CA}" srcOrd="0" destOrd="0" presId="urn:microsoft.com/office/officeart/2005/8/layout/process1"/>
    <dgm:cxn modelId="{95A8F8E5-F5C4-4455-9C09-215667EBBCF4}" type="presOf" srcId="{0438FD18-03FD-4793-BFA6-E78AA341EE48}" destId="{E744B5F9-3645-4D13-A28F-CAFE22995634}" srcOrd="1" destOrd="0" presId="urn:microsoft.com/office/officeart/2005/8/layout/process1"/>
    <dgm:cxn modelId="{0D781EE8-6B1F-48F9-AEF1-E3178FB54BCC}" type="presOf" srcId="{2D28F1FC-0FF4-4560-A760-96BC7BB9C014}" destId="{2E143A12-9412-4FCA-B2A5-06C4A1E799CC}" srcOrd="0" destOrd="0" presId="urn:microsoft.com/office/officeart/2005/8/layout/process1"/>
    <dgm:cxn modelId="{80DF10EB-C3FE-4BBE-A84B-7D27E6375286}" srcId="{949AB6F5-5387-4822-9824-DBA289E3FD18}" destId="{D011F231-3FE6-4937-A7C0-A8CFB1D4FC9D}" srcOrd="3" destOrd="0" parTransId="{3DA6A2FE-80B3-482C-81BD-9777B9B8DEB2}" sibTransId="{0438FD18-03FD-4793-BFA6-E78AA341EE48}"/>
    <dgm:cxn modelId="{54EF9945-5197-44B2-A661-269DE795E186}" type="presParOf" srcId="{C59E50FC-84E8-40A7-B32B-EF896ED143CB}" destId="{2E143A12-9412-4FCA-B2A5-06C4A1E799CC}" srcOrd="0" destOrd="0" presId="urn:microsoft.com/office/officeart/2005/8/layout/process1"/>
    <dgm:cxn modelId="{A7A7C563-BF8F-4DF0-85C2-F3C805A5D2E7}" type="presParOf" srcId="{C59E50FC-84E8-40A7-B32B-EF896ED143CB}" destId="{F740B9C0-E2D9-4423-80E1-4CEC775E2F38}" srcOrd="1" destOrd="0" presId="urn:microsoft.com/office/officeart/2005/8/layout/process1"/>
    <dgm:cxn modelId="{0AE81922-28D4-4EF0-A562-978D6DDCB991}" type="presParOf" srcId="{F740B9C0-E2D9-4423-80E1-4CEC775E2F38}" destId="{584AECA4-F4C2-4CDD-BE46-7338A4A00106}" srcOrd="0" destOrd="0" presId="urn:microsoft.com/office/officeart/2005/8/layout/process1"/>
    <dgm:cxn modelId="{7DF2DA8D-E41E-4C86-B00B-765B001F813D}" type="presParOf" srcId="{C59E50FC-84E8-40A7-B32B-EF896ED143CB}" destId="{1822365E-27C6-4EE6-AE56-0B4D2FDF056C}" srcOrd="2" destOrd="0" presId="urn:microsoft.com/office/officeart/2005/8/layout/process1"/>
    <dgm:cxn modelId="{66652E19-F26C-4318-A784-EA11EE1783D6}" type="presParOf" srcId="{C59E50FC-84E8-40A7-B32B-EF896ED143CB}" destId="{9B509D49-FD18-4C5C-B849-6CBF93D04C9E}" srcOrd="3" destOrd="0" presId="urn:microsoft.com/office/officeart/2005/8/layout/process1"/>
    <dgm:cxn modelId="{D0BD044F-8DF9-4946-9C32-293447485415}" type="presParOf" srcId="{9B509D49-FD18-4C5C-B849-6CBF93D04C9E}" destId="{A43317A2-5B6A-4177-9315-A16ED0ED2FAB}" srcOrd="0" destOrd="0" presId="urn:microsoft.com/office/officeart/2005/8/layout/process1"/>
    <dgm:cxn modelId="{359034B3-1E5D-4DAB-B899-23730A44A18A}" type="presParOf" srcId="{C59E50FC-84E8-40A7-B32B-EF896ED143CB}" destId="{48EA7EDF-0A41-421B-AC84-97F21E77495B}" srcOrd="4" destOrd="0" presId="urn:microsoft.com/office/officeart/2005/8/layout/process1"/>
    <dgm:cxn modelId="{C16012B6-0E65-421E-905C-1ADD4401AE4C}" type="presParOf" srcId="{C59E50FC-84E8-40A7-B32B-EF896ED143CB}" destId="{B73D8331-1779-4592-8673-7A502116D360}" srcOrd="5" destOrd="0" presId="urn:microsoft.com/office/officeart/2005/8/layout/process1"/>
    <dgm:cxn modelId="{800A2618-D7EA-480F-BDE1-722B1F127C11}" type="presParOf" srcId="{B73D8331-1779-4592-8673-7A502116D360}" destId="{C2BFCE18-3D45-4A60-89BC-F3928B1CE731}" srcOrd="0" destOrd="0" presId="urn:microsoft.com/office/officeart/2005/8/layout/process1"/>
    <dgm:cxn modelId="{36AE021D-5982-4915-AA75-4D78E204D72E}" type="presParOf" srcId="{C59E50FC-84E8-40A7-B32B-EF896ED143CB}" destId="{290A1ED8-C592-4D10-A3A7-2EA5EDAFC0CA}" srcOrd="6" destOrd="0" presId="urn:microsoft.com/office/officeart/2005/8/layout/process1"/>
    <dgm:cxn modelId="{CD4240DE-58CB-4531-BC87-4ACD9B5B88C6}" type="presParOf" srcId="{C59E50FC-84E8-40A7-B32B-EF896ED143CB}" destId="{AC975730-87D9-4DA1-B040-B58951321D3F}" srcOrd="7" destOrd="0" presId="urn:microsoft.com/office/officeart/2005/8/layout/process1"/>
    <dgm:cxn modelId="{870D3372-A576-48F9-8D80-2F35D3446934}" type="presParOf" srcId="{AC975730-87D9-4DA1-B040-B58951321D3F}" destId="{E744B5F9-3645-4D13-A28F-CAFE22995634}" srcOrd="0" destOrd="0" presId="urn:microsoft.com/office/officeart/2005/8/layout/process1"/>
    <dgm:cxn modelId="{75AF5406-8961-4BF4-AF9A-F8134135C0EA}" type="presParOf" srcId="{C59E50FC-84E8-40A7-B32B-EF896ED143CB}" destId="{1A285C74-B902-42BC-92C6-B65EE6F1622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43A12-9412-4FCA-B2A5-06C4A1E799CC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Simulated Data </a:t>
          </a:r>
        </a:p>
      </dsp:txBody>
      <dsp:txXfrm>
        <a:off x="25589" y="2361860"/>
        <a:ext cx="1187070" cy="694945"/>
      </dsp:txXfrm>
    </dsp:sp>
    <dsp:sp modelId="{F740B9C0-E2D9-4423-80E1-4CEC775E2F38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57312" y="2617797"/>
        <a:ext cx="182578" cy="183071"/>
      </dsp:txXfrm>
    </dsp:sp>
    <dsp:sp modelId="{1822365E-27C6-4EE6-AE56-0B4D2FDF056C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Scoring Engine</a:t>
          </a:r>
        </a:p>
      </dsp:txBody>
      <dsp:txXfrm>
        <a:off x="1748027" y="2361860"/>
        <a:ext cx="1187070" cy="694945"/>
      </dsp:txXfrm>
    </dsp:sp>
    <dsp:sp modelId="{9B509D49-FD18-4C5C-B849-6CBF93D04C9E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79750" y="2617797"/>
        <a:ext cx="182578" cy="183071"/>
      </dsp:txXfrm>
    </dsp:sp>
    <dsp:sp modelId="{48EA7EDF-0A41-421B-AC84-97F21E77495B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AI Draft Reply</a:t>
          </a:r>
        </a:p>
      </dsp:txBody>
      <dsp:txXfrm>
        <a:off x="3470464" y="2361860"/>
        <a:ext cx="1187070" cy="694945"/>
      </dsp:txXfrm>
    </dsp:sp>
    <dsp:sp modelId="{B73D8331-1779-4592-8673-7A502116D360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802187" y="2617797"/>
        <a:ext cx="182578" cy="183071"/>
      </dsp:txXfrm>
    </dsp:sp>
    <dsp:sp modelId="{290A1ED8-C592-4D10-A3A7-2EA5EDAFC0CA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Artist Approval </a:t>
          </a:r>
        </a:p>
      </dsp:txBody>
      <dsp:txXfrm>
        <a:off x="5192902" y="2361860"/>
        <a:ext cx="1187070" cy="694945"/>
      </dsp:txXfrm>
    </dsp:sp>
    <dsp:sp modelId="{AC975730-87D9-4DA1-B040-B58951321D3F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24624" y="2617797"/>
        <a:ext cx="182578" cy="183071"/>
      </dsp:txXfrm>
    </dsp:sp>
    <dsp:sp modelId="{1A285C74-B902-42BC-92C6-B65EE6F16226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KPI Dashboard</a:t>
          </a:r>
        </a:p>
      </dsp:txBody>
      <dsp:txXfrm>
        <a:off x="6915339" y="2361860"/>
        <a:ext cx="1187070" cy="69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5050" y="455624"/>
            <a:ext cx="6627823" cy="3056343"/>
          </a:xfrm>
        </p:spPr>
        <p:txBody>
          <a:bodyPr/>
          <a:lstStyle/>
          <a:p>
            <a:r>
              <a:rPr lang="en-US" dirty="0"/>
              <a:t>AI-Powered Artist Promotion Assistant – Final Demo</a:t>
            </a:r>
            <a:br>
              <a:rPr lang="en-US" dirty="0"/>
            </a:br>
            <a:r>
              <a:rPr lang="en-US" sz="2000" dirty="0"/>
              <a:t>Proof of Concept</a:t>
            </a:r>
            <a:br>
              <a:rPr lang="en-US" sz="2000" dirty="0"/>
            </a:br>
            <a:r>
              <a:rPr lang="en-US" sz="1400" dirty="0"/>
              <a:t>Kaylee Auguillard, Bradley Johnson, Florentin </a:t>
            </a:r>
            <a:r>
              <a:rPr lang="en-US" sz="1400" dirty="0" err="1"/>
              <a:t>Degbo</a:t>
            </a:r>
            <a:r>
              <a:rPr lang="en-US" sz="1400" dirty="0"/>
              <a:t>, Stanley Huynh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D1A0-27F0-E067-5CA3-2DCE5EE8B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374B-E869-AD08-E07E-C0D80BB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Future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D8CAA-FDFD-6D44-05CF-2DDDA7E80C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Phase 3 – Automation &amp; Scaling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Auto-response delivery (human-approved)</a:t>
            </a:r>
          </a:p>
          <a:p>
            <a:pPr>
              <a:lnSpc>
                <a:spcPct val="90000"/>
              </a:lnSpc>
            </a:pPr>
            <a:r>
              <a:rPr lang="en-US" dirty="0"/>
              <a:t>CRM integration (HubSpot / Salesforce)</a:t>
            </a:r>
          </a:p>
          <a:p>
            <a:pPr>
              <a:lnSpc>
                <a:spcPct val="90000"/>
              </a:lnSpc>
            </a:pPr>
            <a:r>
              <a:rPr lang="en-US" dirty="0"/>
              <a:t>Multi-artist portfolio management</a:t>
            </a:r>
          </a:p>
          <a:p>
            <a:pPr>
              <a:lnSpc>
                <a:spcPct val="90000"/>
              </a:lnSpc>
            </a:pPr>
            <a:r>
              <a:rPr lang="en-US" dirty="0"/>
              <a:t>Campaign performance optimization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Phase 4 – Commercialization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Subscription-based SaaS product</a:t>
            </a:r>
          </a:p>
          <a:p>
            <a:pPr>
              <a:lnSpc>
                <a:spcPct val="90000"/>
              </a:lnSpc>
            </a:pPr>
            <a:r>
              <a:rPr lang="en-US" dirty="0"/>
              <a:t>White-label dashboards</a:t>
            </a:r>
          </a:p>
          <a:p>
            <a:pPr>
              <a:lnSpc>
                <a:spcPct val="90000"/>
              </a:lnSpc>
            </a:pPr>
            <a:r>
              <a:rPr lang="en-US" dirty="0"/>
              <a:t>Data visualizations for agencies</a:t>
            </a:r>
          </a:p>
          <a:p>
            <a:pPr>
              <a:lnSpc>
                <a:spcPct val="90000"/>
              </a:lnSpc>
            </a:pPr>
            <a:r>
              <a:rPr lang="en-US" dirty="0"/>
              <a:t>Enterprise security upgrade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6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498776"/>
            <a:ext cx="8324089" cy="2411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Purpose: Help independent artist grow online presence using AI.</a:t>
            </a:r>
          </a:p>
          <a:p>
            <a:pPr marL="0" indent="0">
              <a:buNone/>
            </a:pPr>
            <a:r>
              <a:rPr lang="en-US" dirty="0"/>
              <a:t>Key Features</a:t>
            </a:r>
          </a:p>
          <a:p>
            <a:pPr marL="457200" indent="-457200">
              <a:buAutoNum type="arabicPeriod"/>
            </a:pPr>
            <a:r>
              <a:rPr lang="en-US" dirty="0"/>
              <a:t>Simulated monitoring of social interactions using mock JSON data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Rule-based opportunity scoring (sentiment, relevance, priority, engagement probability)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AI-generated brand-voice reply suggestions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Artist approval workflow for all responses</a:t>
            </a:r>
          </a:p>
          <a:p>
            <a:pPr marL="457200" indent="-457200">
              <a:buAutoNum type="arabicPeriod"/>
            </a:pPr>
            <a:r>
              <a:rPr lang="en-US" dirty="0"/>
              <a:t>Simulated KPI dashboard showing performance metrics and revenue estimates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BEB197-ECF7-2C5E-7EE2-38D807641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877979"/>
              </p:ext>
            </p:extLst>
          </p:nvPr>
        </p:nvGraphicFramePr>
        <p:xfrm>
          <a:off x="1062444" y="33456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E951-4E3C-9C0E-17CC-92A44104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FD57-A297-53C7-BA19-6C681EFDD7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Why it matters: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Artists often lack time and data to make informed marketing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system identifies high-impact engagement opportunities in real time.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6C064-EE95-C9EA-6F2A-6E50E23E4C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Benefits demonstrated in testing: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Improved reach and content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ROI on social campaigns</a:t>
            </a:r>
          </a:p>
        </p:txBody>
      </p:sp>
    </p:spTree>
    <p:extLst>
      <p:ext uri="{BB962C8B-B14F-4D97-AF65-F5344CB8AC3E}">
        <p14:creationId xmlns:p14="http://schemas.microsoft.com/office/powerpoint/2010/main" val="386771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4A9C-D63C-B264-EC4F-E4892290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" name="Picture 5" descr="A person pointing at a computer screen">
            <a:extLst>
              <a:ext uri="{FF2B5EF4-FFF2-40B4-BE49-F238E27FC236}">
                <a16:creationId xmlns:a16="http://schemas.microsoft.com/office/drawing/2014/main" id="{E6F01DFF-0747-4F14-846C-DBF671973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6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Solution Overview</a:t>
            </a:r>
            <a:endParaRPr lang="en-ZA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A441518-D84A-77AD-51E2-CA7F7E8269D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/>
        </p:blipFill>
        <p:spPr>
          <a:xfrm>
            <a:off x="166245" y="1681549"/>
            <a:ext cx="8315642" cy="4282555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52681" y="1867601"/>
            <a:ext cx="3430304" cy="36877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Real-time monitoring of at least 2 platforms.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identifies trends, engagement spikes, and growth opportunities.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Scores and ranks actions by potential impact.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Architecture / How It Works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 dirty="0"/>
              <a:t>Data Input (Simulated):</a:t>
            </a:r>
            <a:br>
              <a:rPr lang="en-US" sz="6400" dirty="0"/>
            </a:br>
            <a:r>
              <a:rPr lang="en-US" sz="6400" dirty="0"/>
              <a:t>Mock JSON datasets simulate leads from two online platforms.</a:t>
            </a:r>
          </a:p>
          <a:p>
            <a:pPr marL="0" indent="0">
              <a:buNone/>
            </a:pPr>
            <a:r>
              <a:rPr lang="en-US" sz="6400" b="1" dirty="0"/>
              <a:t>AI Scoring Engine (Rule-Based):</a:t>
            </a:r>
            <a:br>
              <a:rPr lang="en-US" sz="6400" dirty="0"/>
            </a:br>
            <a:r>
              <a:rPr lang="en-US" sz="6400" dirty="0"/>
              <a:t>Custom scoring formula based on sentiment, relevance, priority, and engagement probability.</a:t>
            </a:r>
          </a:p>
          <a:p>
            <a:pPr marL="0" indent="0">
              <a:buNone/>
            </a:pPr>
            <a:r>
              <a:rPr lang="en-US" sz="6400" b="1" dirty="0"/>
              <a:t>Brand-Voice Response Generator:</a:t>
            </a:r>
            <a:br>
              <a:rPr lang="en-US" sz="6400" dirty="0"/>
            </a:br>
            <a:r>
              <a:rPr lang="en-US" sz="6400" dirty="0"/>
              <a:t>AI produces draft responses aligned with the artist’s tone; artist approves/edits.</a:t>
            </a:r>
          </a:p>
          <a:p>
            <a:pPr marL="0" indent="0">
              <a:buNone/>
            </a:pPr>
            <a:r>
              <a:rPr lang="en-US" sz="6400" b="1" dirty="0"/>
              <a:t>Artist Dashboard (Frontend):</a:t>
            </a:r>
            <a:br>
              <a:rPr lang="en-US" sz="6400" dirty="0"/>
            </a:br>
            <a:r>
              <a:rPr lang="en-US" sz="6400" dirty="0"/>
              <a:t>View leads, approve responses, and track analytics from the mock dataset.</a:t>
            </a:r>
          </a:p>
          <a:p>
            <a:pPr marL="0" indent="0">
              <a:buNone/>
            </a:pPr>
            <a:r>
              <a:rPr lang="en-US" sz="6400" b="1" dirty="0"/>
              <a:t>Analytics Module (Simulated KPIs):</a:t>
            </a:r>
            <a:br>
              <a:rPr lang="en-US" sz="6400" dirty="0"/>
            </a:br>
            <a:r>
              <a:rPr lang="en-US" sz="6400" dirty="0"/>
              <a:t>Displays approvals, dismissals, CTR, and estimated revenue using mock data.</a:t>
            </a:r>
          </a:p>
          <a:p>
            <a:r>
              <a:rPr lang="en-US" dirty="0"/>
              <a:t> 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6637-DFC0-B819-47B6-233BC168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AB06-DF61-53B4-06A5-08FDBCD6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Performance Metrics</a:t>
            </a: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F15208-A7B1-93F1-F615-165E6070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" y="1801702"/>
            <a:ext cx="7772616" cy="3983466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EAA34-86D6-E087-5BA0-B2BD39D506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Total Leads Processed: 5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Approval Rate: 60%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High-Value Opportunities: 3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Estimated Revenue: $1,500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Insights: Fridays yield the highest approval; focus AI recommendations on high-value days.</a:t>
            </a:r>
          </a:p>
        </p:txBody>
      </p:sp>
    </p:spTree>
    <p:extLst>
      <p:ext uri="{BB962C8B-B14F-4D97-AF65-F5344CB8AC3E}">
        <p14:creationId xmlns:p14="http://schemas.microsoft.com/office/powerpoint/2010/main" val="38691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Lessons Learned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970" y="1814221"/>
            <a:ext cx="9958082" cy="4539107"/>
          </a:xfrm>
        </p:spPr>
        <p:txBody>
          <a:bodyPr>
            <a:noAutofit/>
          </a:bodyPr>
          <a:lstStyle/>
          <a:p>
            <a:r>
              <a:rPr lang="en-US" dirty="0"/>
              <a:t>Challenges encountered: API limitations, real-time scoring, platform variability.</a:t>
            </a:r>
          </a:p>
          <a:p>
            <a:r>
              <a:rPr lang="en-US" dirty="0"/>
              <a:t>Solutions &amp; insights:</a:t>
            </a:r>
          </a:p>
          <a:p>
            <a:pPr lvl="1"/>
            <a:r>
              <a:rPr lang="en-US" dirty="0"/>
              <a:t>Caching &amp; parallel processing for performance</a:t>
            </a:r>
          </a:p>
          <a:p>
            <a:pPr lvl="1"/>
            <a:r>
              <a:rPr lang="en-US" dirty="0"/>
              <a:t>Adaptive scoring models</a:t>
            </a:r>
          </a:p>
          <a:p>
            <a:pPr lvl="1"/>
            <a:r>
              <a:rPr lang="en-US" dirty="0"/>
              <a:t>Importance of real-time data validation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Rule-based scoring can quickly approximate opportunity value.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Brand-voice AI generation increases speed of engagement. Human approvals remain essential for authenticity.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Simulated KPI tracking helps model real business workflows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Full production features require API access + database + security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Ethical transparency (simulated data, human-in-the-loop) builds trust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52C5-AA92-B462-019B-913BA73C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Future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B9F3-66E2-B590-BC4A-0A21397905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Phase 1 – Production Readiness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Add secure login &amp; user authentication</a:t>
            </a:r>
          </a:p>
          <a:p>
            <a:pPr>
              <a:lnSpc>
                <a:spcPct val="90000"/>
              </a:lnSpc>
            </a:pPr>
            <a:r>
              <a:rPr lang="en-US" dirty="0"/>
              <a:t>Connect to Instagram, TikTok, YouTube APIs</a:t>
            </a:r>
          </a:p>
          <a:p>
            <a:pPr>
              <a:lnSpc>
                <a:spcPct val="90000"/>
              </a:lnSpc>
            </a:pPr>
            <a:r>
              <a:rPr lang="en-US" dirty="0"/>
              <a:t>Implement real database (MongoDB / PostgreSQL)</a:t>
            </a:r>
          </a:p>
          <a:p>
            <a:pPr>
              <a:lnSpc>
                <a:spcPct val="90000"/>
              </a:lnSpc>
            </a:pPr>
            <a:r>
              <a:rPr lang="en-US" dirty="0"/>
              <a:t>Build real-time analytics engine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Phase 2 – AI Intelligence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ML-based scoring model</a:t>
            </a:r>
          </a:p>
          <a:p>
            <a:pPr>
              <a:lnSpc>
                <a:spcPct val="90000"/>
              </a:lnSpc>
            </a:pPr>
            <a:r>
              <a:rPr lang="en-US" dirty="0"/>
              <a:t>Sentiment analysis using NLP</a:t>
            </a:r>
          </a:p>
          <a:p>
            <a:pPr>
              <a:lnSpc>
                <a:spcPct val="90000"/>
              </a:lnSpc>
            </a:pPr>
            <a:r>
              <a:rPr lang="en-US" dirty="0"/>
              <a:t>Buyer intent prediction</a:t>
            </a:r>
          </a:p>
          <a:p>
            <a:pPr>
              <a:lnSpc>
                <a:spcPct val="90000"/>
              </a:lnSpc>
            </a:pPr>
            <a:r>
              <a:rPr lang="en-US" dirty="0"/>
              <a:t>Predictive ROI modeling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037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{4DA1FC98-0F6B-4B2B-813C-A246005FCB37}TFb05bf529-a1dc-42d5-b9d6-8a1e9569dd9caf6e7d0f_win32-c3c9796a48f5</Template>
  <TotalTime>88</TotalTime>
  <Words>486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Wingdings</vt:lpstr>
      <vt:lpstr>Custom</vt:lpstr>
      <vt:lpstr>AI-Powered Artist Promotion Assistant – Final Demo Proof of Concept Kaylee Auguillard, Bradley Johnson, Florentin Degbo, Stanley Huynh</vt:lpstr>
      <vt:lpstr>Project Overview</vt:lpstr>
      <vt:lpstr>Business Case</vt:lpstr>
      <vt:lpstr>LIVE DEMO</vt:lpstr>
      <vt:lpstr>Solution Overview</vt:lpstr>
      <vt:lpstr>Architecture / How It Works</vt:lpstr>
      <vt:lpstr>Performance Metrics</vt:lpstr>
      <vt:lpstr>Lessons Learned</vt:lpstr>
      <vt:lpstr>Future Roadmap</vt:lpstr>
      <vt:lpstr>Future Roadmap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Kaylee Auguillard</dc:creator>
  <cp:lastModifiedBy>Kaylee Auguillard</cp:lastModifiedBy>
  <cp:revision>2</cp:revision>
  <dcterms:created xsi:type="dcterms:W3CDTF">2025-12-03T22:39:55Z</dcterms:created>
  <dcterms:modified xsi:type="dcterms:W3CDTF">2025-12-04T03:44:25Z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